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70" r:id="rId11"/>
    <p:sldId id="271" r:id="rId12"/>
    <p:sldId id="272" r:id="rId13"/>
    <p:sldId id="273" r:id="rId14"/>
    <p:sldId id="266" r:id="rId15"/>
    <p:sldId id="267" r:id="rId16"/>
    <p:sldId id="268" r:id="rId17"/>
    <p:sldId id="269" r:id="rId18"/>
    <p:sldId id="274" r:id="rId19"/>
    <p:sldId id="275" r:id="rId20"/>
    <p:sldId id="278" r:id="rId21"/>
    <p:sldId id="276" r:id="rId22"/>
    <p:sldId id="277" r:id="rId23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79" autoAdjust="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57;&#1090;&#1086;&#1088;&#1110;&#1085;&#1082;&#1072;&#1084;&#1080;%20&#1065;&#1086;&#1076;&#1077;&#1085;&#1085;&#1080;&#1082;&#1072;%20&#1058;.%20&#1064;&#1077;&#1074;&#1095;&#1077;&#1085;&#1082;&#1072;.ppt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64;&#1077;&#1074;&#1095;&#1077;&#1085;&#1082;&#1086;%20&#1093;&#1091;&#1076;&#1086;&#1078;&#1085;&#1080;&#1082;.wmv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42;&#1080;&#1089;&#1083;&#1086;&#1074;&#1080;%20&#1087;&#1088;&#1086;%20&#1064;&#1077;&#1074;&#1095;&#1077;&#1085;&#1082;&#1072;.pub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64;&#1077;&#1074;&#1095;&#1077;&#1085;&#1082;&#1086;.ppt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214554"/>
            <a:ext cx="7715304" cy="1470025"/>
          </a:xfrm>
        </p:spPr>
        <p:txBody>
          <a:bodyPr>
            <a:norm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Українська література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 клас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3929066"/>
            <a:ext cx="4414846" cy="1752600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Презентацію підготувала вчитель української мови та літератури </a:t>
            </a:r>
          </a:p>
          <a:p>
            <a:r>
              <a:rPr lang="ru-RU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Скороход </a:t>
            </a:r>
            <a:r>
              <a:rPr lang="ru-RU" sz="3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Наталія</a:t>
            </a:r>
            <a:r>
              <a:rPr lang="ru-RU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Павлівна</a:t>
            </a:r>
            <a:endParaRPr lang="ru-RU" sz="3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-142900"/>
            <a:ext cx="7000892" cy="264318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854600" y="4069164"/>
            <a:ext cx="934236" cy="4643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6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390882" y="4104882"/>
            <a:ext cx="934236" cy="4572001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071810"/>
            <a:ext cx="2000264" cy="2733694"/>
          </a:xfrm>
          <a:prstGeom prst="rect">
            <a:avLst/>
          </a:prstGeom>
          <a:noFill/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/>
          <a:lstStyle/>
          <a:p>
            <a:r>
              <a:rPr lang="uk-UA" b="1" i="1" dirty="0" smtClean="0"/>
              <a:t>Із яких творів рядки?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600201"/>
            <a:ext cx="6900882" cy="304324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i="1" dirty="0" smtClean="0"/>
              <a:t> </a:t>
            </a:r>
            <a:r>
              <a:rPr lang="uk-UA" sz="4700" i="1" dirty="0" smtClean="0"/>
              <a:t>Кругом неправда і неволя,</a:t>
            </a:r>
            <a:endParaRPr lang="ru-RU" sz="4700" dirty="0" smtClean="0"/>
          </a:p>
          <a:p>
            <a:pPr>
              <a:buNone/>
            </a:pPr>
            <a:r>
              <a:rPr lang="uk-UA" sz="4700" i="1" dirty="0" smtClean="0"/>
              <a:t>Народ замучений мовчить.</a:t>
            </a:r>
            <a:endParaRPr lang="ru-RU" sz="4700" dirty="0" smtClean="0"/>
          </a:p>
          <a:p>
            <a:pPr>
              <a:buNone/>
            </a:pPr>
            <a:r>
              <a:rPr lang="uk-UA" sz="4700" i="1" dirty="0" smtClean="0"/>
              <a:t>А на апостольськім престолі</a:t>
            </a:r>
            <a:endParaRPr lang="ru-RU" sz="4700" dirty="0" smtClean="0"/>
          </a:p>
          <a:p>
            <a:pPr>
              <a:buNone/>
            </a:pPr>
            <a:r>
              <a:rPr lang="uk-UA" sz="4700" i="1" dirty="0" smtClean="0"/>
              <a:t>Чернець годований сидить.</a:t>
            </a:r>
            <a:endParaRPr lang="ru-RU" sz="47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uk-UA" i="1" dirty="0" smtClean="0"/>
              <a:t> 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785918" cy="6858000"/>
            <a:chOff x="0" y="0"/>
            <a:chExt cx="1785918" cy="6858000"/>
          </a:xfrm>
        </p:grpSpPr>
        <p:pic>
          <p:nvPicPr>
            <p:cNvPr id="5" name="Picture 3" descr="C:\Documents and Settings\Учитель\Рабочий стол\орнаменти\Урок10рис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AF5"/>
                </a:clrFrom>
                <a:clrTo>
                  <a:srgbClr val="F8FA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785918" cy="3500438"/>
            </a:xfrm>
            <a:prstGeom prst="rect">
              <a:avLst/>
            </a:prstGeom>
            <a:noFill/>
            <a:effectLst>
              <a:softEdge rad="31750"/>
            </a:effectLst>
          </p:spPr>
        </p:pic>
        <p:pic>
          <p:nvPicPr>
            <p:cNvPr id="6" name="Picture 3" descr="C:\Documents and Settings\Учитель\Рабочий стол\орнаменти\Урок10рис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AF5"/>
                </a:clrFrom>
                <a:clrTo>
                  <a:srgbClr val="F8FA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357562"/>
              <a:ext cx="1785918" cy="3500438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  <p:sp>
        <p:nvSpPr>
          <p:cNvPr id="8" name="Скругленный прямоугольник 7"/>
          <p:cNvSpPr/>
          <p:nvPr/>
        </p:nvSpPr>
        <p:spPr>
          <a:xfrm>
            <a:off x="2143108" y="4786322"/>
            <a:ext cx="5857916" cy="121444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“Єретик”</a:t>
            </a:r>
            <a:endParaRPr lang="ru-RU" sz="66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/>
          <a:lstStyle/>
          <a:p>
            <a:r>
              <a:rPr lang="uk-UA" b="1" i="1" dirty="0" smtClean="0"/>
              <a:t>Із яких творів рядки?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600201"/>
            <a:ext cx="6900882" cy="3043246"/>
          </a:xfrm>
        </p:spPr>
        <p:txBody>
          <a:bodyPr/>
          <a:lstStyle/>
          <a:p>
            <a:pPr>
              <a:buNone/>
            </a:pPr>
            <a:r>
              <a:rPr lang="uk-UA" b="1" i="1" dirty="0" smtClean="0"/>
              <a:t>			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 </a:t>
            </a:r>
            <a:r>
              <a:rPr lang="uk-UA" sz="4000" i="1" dirty="0" smtClean="0"/>
              <a:t>За горами гори, хмарою повиті,</a:t>
            </a:r>
            <a:endParaRPr lang="ru-RU" sz="4000" dirty="0" smtClean="0"/>
          </a:p>
          <a:p>
            <a:pPr>
              <a:buNone/>
            </a:pPr>
            <a:r>
              <a:rPr lang="uk-UA" sz="4000" i="1" dirty="0" smtClean="0"/>
              <a:t>Засіяні горем, </a:t>
            </a:r>
            <a:r>
              <a:rPr lang="uk-UA" sz="4000" i="1" dirty="0" err="1" smtClean="0"/>
              <a:t>кровію</a:t>
            </a:r>
            <a:r>
              <a:rPr lang="uk-UA" sz="4000" i="1" dirty="0" smtClean="0"/>
              <a:t> политі.</a:t>
            </a:r>
            <a:endParaRPr lang="ru-RU" sz="4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785918" cy="6858000"/>
            <a:chOff x="0" y="0"/>
            <a:chExt cx="1785918" cy="6858000"/>
          </a:xfrm>
        </p:grpSpPr>
        <p:pic>
          <p:nvPicPr>
            <p:cNvPr id="5" name="Picture 3" descr="C:\Documents and Settings\Учитель\Рабочий стол\орнаменти\Урок10рис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AF5"/>
                </a:clrFrom>
                <a:clrTo>
                  <a:srgbClr val="F8FA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785918" cy="3500438"/>
            </a:xfrm>
            <a:prstGeom prst="rect">
              <a:avLst/>
            </a:prstGeom>
            <a:noFill/>
            <a:effectLst>
              <a:softEdge rad="31750"/>
            </a:effectLst>
          </p:spPr>
        </p:pic>
        <p:pic>
          <p:nvPicPr>
            <p:cNvPr id="6" name="Picture 3" descr="C:\Documents and Settings\Учитель\Рабочий стол\орнаменти\Урок10рис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AF5"/>
                </a:clrFrom>
                <a:clrTo>
                  <a:srgbClr val="F8FA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357562"/>
              <a:ext cx="1785918" cy="3500438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  <p:sp>
        <p:nvSpPr>
          <p:cNvPr id="8" name="Скругленный прямоугольник 7"/>
          <p:cNvSpPr/>
          <p:nvPr/>
        </p:nvSpPr>
        <p:spPr>
          <a:xfrm>
            <a:off x="2143108" y="4786322"/>
            <a:ext cx="5857916" cy="121444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“Кавказ”</a:t>
            </a:r>
            <a:endParaRPr lang="ru-RU" sz="66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/>
          <a:lstStyle/>
          <a:p>
            <a:r>
              <a:rPr lang="uk-UA" b="1" i="1" dirty="0" smtClean="0"/>
              <a:t>Із яких творів рядки?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600201"/>
            <a:ext cx="6900882" cy="3043246"/>
          </a:xfrm>
        </p:spPr>
        <p:txBody>
          <a:bodyPr/>
          <a:lstStyle/>
          <a:p>
            <a:pPr>
              <a:buNone/>
            </a:pPr>
            <a:r>
              <a:rPr lang="uk-UA" i="1" dirty="0" smtClean="0"/>
              <a:t> </a:t>
            </a:r>
            <a:r>
              <a:rPr lang="uk-UA" sz="3600" i="1" dirty="0" smtClean="0"/>
              <a:t>Розкуються незабаром</a:t>
            </a:r>
            <a:endParaRPr lang="ru-RU" sz="3600" dirty="0" smtClean="0"/>
          </a:p>
          <a:p>
            <a:pPr>
              <a:buNone/>
            </a:pPr>
            <a:r>
              <a:rPr lang="uk-UA" sz="3600" i="1" dirty="0" smtClean="0"/>
              <a:t>Заковані люди.</a:t>
            </a:r>
            <a:endParaRPr lang="ru-RU" sz="3600" dirty="0" smtClean="0"/>
          </a:p>
          <a:p>
            <a:pPr>
              <a:buNone/>
            </a:pPr>
            <a:r>
              <a:rPr lang="uk-UA" sz="3600" i="1" dirty="0" smtClean="0"/>
              <a:t>Настане суд, заговорять</a:t>
            </a:r>
            <a:endParaRPr lang="ru-RU" sz="3600" dirty="0" smtClean="0"/>
          </a:p>
          <a:p>
            <a:pPr>
              <a:buNone/>
            </a:pPr>
            <a:r>
              <a:rPr lang="uk-UA" sz="3600" i="1" dirty="0" smtClean="0"/>
              <a:t>І Дніпро, і гори!</a:t>
            </a:r>
            <a:endParaRPr lang="ru-RU" sz="3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785918" cy="6858000"/>
            <a:chOff x="0" y="0"/>
            <a:chExt cx="1785918" cy="6858000"/>
          </a:xfrm>
        </p:grpSpPr>
        <p:pic>
          <p:nvPicPr>
            <p:cNvPr id="5" name="Picture 3" descr="C:\Documents and Settings\Учитель\Рабочий стол\орнаменти\Урок10рис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AF5"/>
                </a:clrFrom>
                <a:clrTo>
                  <a:srgbClr val="F8FA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785918" cy="3500438"/>
            </a:xfrm>
            <a:prstGeom prst="rect">
              <a:avLst/>
            </a:prstGeom>
            <a:noFill/>
            <a:effectLst>
              <a:softEdge rad="31750"/>
            </a:effectLst>
          </p:spPr>
        </p:pic>
        <p:pic>
          <p:nvPicPr>
            <p:cNvPr id="6" name="Picture 3" descr="C:\Documents and Settings\Учитель\Рабочий стол\орнаменти\Урок10рис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AF5"/>
                </a:clrFrom>
                <a:clrTo>
                  <a:srgbClr val="F8FA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357562"/>
              <a:ext cx="1785918" cy="3500438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  <p:sp>
        <p:nvSpPr>
          <p:cNvPr id="8" name="Скругленный прямоугольник 7"/>
          <p:cNvSpPr/>
          <p:nvPr/>
        </p:nvSpPr>
        <p:spPr>
          <a:xfrm>
            <a:off x="2143108" y="4786322"/>
            <a:ext cx="5857916" cy="121444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“І мертвим, і </a:t>
            </a:r>
            <a:r>
              <a:rPr lang="uk-UA" sz="4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живим”</a:t>
            </a:r>
            <a:endParaRPr lang="ru-RU" sz="4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/>
          <a:lstStyle/>
          <a:p>
            <a:r>
              <a:rPr lang="uk-UA" b="1" i="1" dirty="0" smtClean="0"/>
              <a:t>Із яких творів рядки?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600201"/>
            <a:ext cx="6686568" cy="30432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i="1" dirty="0" smtClean="0"/>
              <a:t>І мене в сем</a:t>
            </a:r>
            <a:r>
              <a:rPr lang="ru-RU" sz="4000" i="1" dirty="0" smtClean="0"/>
              <a:t>’</a:t>
            </a:r>
            <a:r>
              <a:rPr lang="uk-UA" sz="4000" i="1" dirty="0" smtClean="0"/>
              <a:t>ї великій,</a:t>
            </a:r>
            <a:endParaRPr lang="ru-RU" sz="4000" dirty="0" smtClean="0"/>
          </a:p>
          <a:p>
            <a:pPr>
              <a:buNone/>
            </a:pPr>
            <a:r>
              <a:rPr lang="uk-UA" sz="4000" i="1" dirty="0" smtClean="0"/>
              <a:t>В сім</a:t>
            </a:r>
            <a:r>
              <a:rPr lang="ru-RU" sz="4000" i="1" dirty="0" smtClean="0"/>
              <a:t>’</a:t>
            </a:r>
            <a:r>
              <a:rPr lang="uk-UA" sz="4000" i="1" dirty="0" smtClean="0"/>
              <a:t>ї вольній, новій,</a:t>
            </a:r>
            <a:endParaRPr lang="ru-RU" sz="4000" dirty="0" smtClean="0"/>
          </a:p>
          <a:p>
            <a:pPr>
              <a:buNone/>
            </a:pPr>
            <a:r>
              <a:rPr lang="uk-UA" sz="4000" i="1" dirty="0" smtClean="0"/>
              <a:t>Не забудьте пом</a:t>
            </a:r>
            <a:r>
              <a:rPr lang="ru-RU" sz="4000" i="1" dirty="0" smtClean="0"/>
              <a:t>’</a:t>
            </a:r>
            <a:r>
              <a:rPr lang="uk-UA" sz="4000" i="1" dirty="0" err="1" smtClean="0"/>
              <a:t>янути</a:t>
            </a:r>
            <a:endParaRPr lang="ru-RU" sz="4000" dirty="0" smtClean="0"/>
          </a:p>
          <a:p>
            <a:pPr>
              <a:buNone/>
            </a:pPr>
            <a:r>
              <a:rPr lang="uk-UA" sz="4000" i="1" dirty="0" smtClean="0"/>
              <a:t>Незлим тихим словом.</a:t>
            </a:r>
            <a:endParaRPr lang="ru-RU" sz="4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785918" cy="6858000"/>
            <a:chOff x="0" y="0"/>
            <a:chExt cx="1785918" cy="6858000"/>
          </a:xfrm>
        </p:grpSpPr>
        <p:pic>
          <p:nvPicPr>
            <p:cNvPr id="5" name="Picture 3" descr="C:\Documents and Settings\Учитель\Рабочий стол\орнаменти\Урок10рис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AF5"/>
                </a:clrFrom>
                <a:clrTo>
                  <a:srgbClr val="F8FA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785918" cy="3500438"/>
            </a:xfrm>
            <a:prstGeom prst="rect">
              <a:avLst/>
            </a:prstGeom>
            <a:noFill/>
            <a:effectLst>
              <a:softEdge rad="31750"/>
            </a:effectLst>
          </p:spPr>
        </p:pic>
        <p:pic>
          <p:nvPicPr>
            <p:cNvPr id="6" name="Picture 3" descr="C:\Documents and Settings\Учитель\Рабочий стол\орнаменти\Урок10рис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AF5"/>
                </a:clrFrom>
                <a:clrTo>
                  <a:srgbClr val="F8FA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357562"/>
              <a:ext cx="1785918" cy="3500438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  <p:sp>
        <p:nvSpPr>
          <p:cNvPr id="8" name="Скругленный прямоугольник 7"/>
          <p:cNvSpPr/>
          <p:nvPr/>
        </p:nvSpPr>
        <p:spPr>
          <a:xfrm>
            <a:off x="2143108" y="4786322"/>
            <a:ext cx="5857916" cy="121444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“Заповіт”</a:t>
            </a:r>
            <a:endParaRPr lang="ru-RU" sz="66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582726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«Щоденник» – важливе свідчення суспільно-політичних, ідейно-естетичних поглядів поета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2000240"/>
            <a:ext cx="6900882" cy="642942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Робота групи </a:t>
            </a:r>
            <a:r>
              <a:rPr lang="uk-UA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“Науковці”</a:t>
            </a:r>
            <a:endParaRPr lang="uk-UA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785918" cy="6858000"/>
            <a:chOff x="0" y="0"/>
            <a:chExt cx="1785918" cy="6858000"/>
          </a:xfrm>
        </p:grpSpPr>
        <p:pic>
          <p:nvPicPr>
            <p:cNvPr id="5" name="Picture 3" descr="C:\Documents and Settings\Учитель\Рабочий стол\орнаменти\Урок10рис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AF5"/>
                </a:clrFrom>
                <a:clrTo>
                  <a:srgbClr val="F8FA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785918" cy="3500438"/>
            </a:xfrm>
            <a:prstGeom prst="rect">
              <a:avLst/>
            </a:prstGeom>
            <a:noFill/>
            <a:effectLst>
              <a:softEdge rad="31750"/>
            </a:effectLst>
          </p:spPr>
        </p:pic>
        <p:pic>
          <p:nvPicPr>
            <p:cNvPr id="6" name="Picture 3" descr="C:\Documents and Settings\Учитель\Рабочий стол\орнаменти\Урок10рис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AF5"/>
                </a:clrFrom>
                <a:clrTo>
                  <a:srgbClr val="F8FA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357562"/>
              <a:ext cx="1785918" cy="3500438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  <p:pic>
        <p:nvPicPr>
          <p:cNvPr id="3075" name="Picture 3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786058"/>
            <a:ext cx="5857916" cy="363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/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Т.Шевченко - художник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600200"/>
            <a:ext cx="6900882" cy="454344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	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Жанри образотворчого мистецтва, у яких працював Т.Шевченко</a:t>
            </a:r>
            <a:r>
              <a:rPr lang="uk-UA" dirty="0" smtClean="0"/>
              <a:t>: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rgbClr val="002060"/>
                </a:solidFill>
              </a:rPr>
              <a:t>портрет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rgbClr val="002060"/>
                </a:solidFill>
              </a:rPr>
              <a:t>пейзаж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rgbClr val="002060"/>
                </a:solidFill>
              </a:rPr>
              <a:t>історичний жанр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rgbClr val="002060"/>
                </a:solidFill>
              </a:rPr>
              <a:t>побутовий жанр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rgbClr val="002060"/>
                </a:solidFill>
              </a:rPr>
              <a:t>книжкова ілюстрація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rgbClr val="002060"/>
                </a:solidFill>
              </a:rPr>
              <a:t>сепії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rgbClr val="002060"/>
                </a:solidFill>
              </a:rPr>
              <a:t>гравюри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785918" cy="6858000"/>
            <a:chOff x="0" y="0"/>
            <a:chExt cx="1785918" cy="6858000"/>
          </a:xfrm>
        </p:grpSpPr>
        <p:pic>
          <p:nvPicPr>
            <p:cNvPr id="5" name="Picture 3" descr="C:\Documents and Settings\Учитель\Рабочий стол\орнаменти\Урок10рис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AF5"/>
                </a:clrFrom>
                <a:clrTo>
                  <a:srgbClr val="F8FA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785918" cy="3500438"/>
            </a:xfrm>
            <a:prstGeom prst="rect">
              <a:avLst/>
            </a:prstGeom>
            <a:noFill/>
            <a:effectLst>
              <a:softEdge rad="31750"/>
            </a:effectLst>
          </p:spPr>
        </p:pic>
        <p:pic>
          <p:nvPicPr>
            <p:cNvPr id="6" name="Picture 3" descr="C:\Documents and Settings\Учитель\Рабочий стол\орнаменти\Урок10рис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AF5"/>
                </a:clrFrom>
                <a:clrTo>
                  <a:srgbClr val="F8FA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357562"/>
              <a:ext cx="1785918" cy="3500438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  <p:sp>
        <p:nvSpPr>
          <p:cNvPr id="7" name="Круглая лента лицом вниз 6">
            <a:hlinkClick r:id="rId3" action="ppaction://hlinkfile"/>
          </p:cNvPr>
          <p:cNvSpPr/>
          <p:nvPr/>
        </p:nvSpPr>
        <p:spPr>
          <a:xfrm rot="20606589">
            <a:off x="3857620" y="5072074"/>
            <a:ext cx="5072098" cy="758952"/>
          </a:xfrm>
          <a:prstGeom prst="ellipseRibbon">
            <a:avLst>
              <a:gd name="adj1" fmla="val 25000"/>
              <a:gd name="adj2" fmla="val 68028"/>
              <a:gd name="adj3" fmla="val 125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Відеопрезентація</a:t>
            </a:r>
            <a:endParaRPr lang="ru-RU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Визначні діячі української та світової культури про Кобзаря.</a:t>
            </a:r>
            <a:endParaRPr lang="ru-RU" sz="3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785918" cy="6858000"/>
            <a:chOff x="0" y="0"/>
            <a:chExt cx="1785918" cy="6858000"/>
          </a:xfrm>
        </p:grpSpPr>
        <p:pic>
          <p:nvPicPr>
            <p:cNvPr id="5" name="Picture 3" descr="C:\Documents and Settings\Учитель\Рабочий стол\орнаменти\Урок10рис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AF5"/>
                </a:clrFrom>
                <a:clrTo>
                  <a:srgbClr val="F8FA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785918" cy="3500438"/>
            </a:xfrm>
            <a:prstGeom prst="rect">
              <a:avLst/>
            </a:prstGeom>
            <a:noFill/>
            <a:effectLst>
              <a:softEdge rad="31750"/>
            </a:effectLst>
          </p:spPr>
        </p:pic>
        <p:pic>
          <p:nvPicPr>
            <p:cNvPr id="6" name="Picture 3" descr="C:\Documents and Settings\Учитель\Рабочий стол\орнаменти\Урок10рис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AF5"/>
                </a:clrFrom>
                <a:clrTo>
                  <a:srgbClr val="F8FA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357562"/>
              <a:ext cx="1785918" cy="3500438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  <p:pic>
        <p:nvPicPr>
          <p:cNvPr id="4098" name="Picture 2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571744"/>
            <a:ext cx="5665285" cy="402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1785918" y="1643050"/>
            <a:ext cx="6900882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Робота групи </a:t>
            </a:r>
            <a:r>
              <a:rPr kumimoji="0" lang="uk-U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“Пошуковці”</a:t>
            </a: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Вшанування пам'яті поета в Україні і світі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785918" cy="6858000"/>
            <a:chOff x="0" y="0"/>
            <a:chExt cx="1785918" cy="6858000"/>
          </a:xfrm>
        </p:grpSpPr>
        <p:pic>
          <p:nvPicPr>
            <p:cNvPr id="5" name="Picture 3" descr="C:\Documents and Settings\Учитель\Рабочий стол\орнаменти\Урок10рис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AF5"/>
                </a:clrFrom>
                <a:clrTo>
                  <a:srgbClr val="F8FA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785918" cy="3500438"/>
            </a:xfrm>
            <a:prstGeom prst="rect">
              <a:avLst/>
            </a:prstGeom>
            <a:noFill/>
            <a:effectLst>
              <a:softEdge rad="31750"/>
            </a:effectLst>
          </p:spPr>
        </p:pic>
        <p:pic>
          <p:nvPicPr>
            <p:cNvPr id="6" name="Picture 3" descr="C:\Documents and Settings\Учитель\Рабочий стол\орнаменти\Урок10рис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AF5"/>
                </a:clrFrom>
                <a:clrTo>
                  <a:srgbClr val="F8FA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357562"/>
              <a:ext cx="1785918" cy="3500438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  <p:pic>
        <p:nvPicPr>
          <p:cNvPr id="5122" name="Picture 2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643050"/>
            <a:ext cx="64865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Образ Т.Шевченка</a:t>
            </a:r>
            <a:br>
              <a:rPr lang="uk-UA" b="1" dirty="0" smtClean="0"/>
            </a:br>
            <a:r>
              <a:rPr lang="uk-UA" b="1" dirty="0" smtClean="0"/>
              <a:t>в літературі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5723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857356" y="1643050"/>
            <a:ext cx="6829444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Робота групи </a:t>
            </a:r>
            <a:r>
              <a:rPr kumimoji="0" lang="uk-U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“Декламатори”</a:t>
            </a: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0"/>
            <a:ext cx="1785918" cy="6858000"/>
            <a:chOff x="0" y="0"/>
            <a:chExt cx="1785918" cy="6858000"/>
          </a:xfrm>
        </p:grpSpPr>
        <p:pic>
          <p:nvPicPr>
            <p:cNvPr id="6" name="Picture 3" descr="C:\Documents and Settings\Учитель\Рабочий стол\орнаменти\Урок10рис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AF5"/>
                </a:clrFrom>
                <a:clrTo>
                  <a:srgbClr val="F8FA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785918" cy="3500438"/>
            </a:xfrm>
            <a:prstGeom prst="rect">
              <a:avLst/>
            </a:prstGeom>
            <a:noFill/>
            <a:effectLst>
              <a:softEdge rad="31750"/>
            </a:effectLst>
          </p:spPr>
        </p:pic>
        <p:pic>
          <p:nvPicPr>
            <p:cNvPr id="7" name="Picture 3" descr="C:\Documents and Settings\Учитель\Рабочий стол\орнаменти\Урок10рис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AF5"/>
                </a:clrFrom>
                <a:clrTo>
                  <a:srgbClr val="F8FA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357562"/>
              <a:ext cx="1785918" cy="3500438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  <p:sp>
        <p:nvSpPr>
          <p:cNvPr id="8" name="Shape 183"/>
          <p:cNvSpPr/>
          <p:nvPr/>
        </p:nvSpPr>
        <p:spPr>
          <a:xfrm>
            <a:off x="4143372" y="2428868"/>
            <a:ext cx="3714776" cy="414340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143000"/>
          </a:xfrm>
        </p:spPr>
        <p:txBody>
          <a:bodyPr/>
          <a:lstStyle/>
          <a:p>
            <a:r>
              <a:rPr lang="uk-UA" b="1" dirty="0" smtClean="0"/>
              <a:t>Мій Т.Шевченко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785918" cy="6858000"/>
            <a:chOff x="0" y="0"/>
            <a:chExt cx="1785918" cy="6858000"/>
          </a:xfrm>
        </p:grpSpPr>
        <p:pic>
          <p:nvPicPr>
            <p:cNvPr id="5" name="Picture 3" descr="C:\Documents and Settings\Учитель\Рабочий стол\орнаменти\Урок10рис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AF5"/>
                </a:clrFrom>
                <a:clrTo>
                  <a:srgbClr val="F8FA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785918" cy="3500438"/>
            </a:xfrm>
            <a:prstGeom prst="rect">
              <a:avLst/>
            </a:prstGeom>
            <a:noFill/>
            <a:effectLst>
              <a:softEdge rad="31750"/>
            </a:effectLst>
          </p:spPr>
        </p:pic>
        <p:pic>
          <p:nvPicPr>
            <p:cNvPr id="6" name="Picture 3" descr="C:\Documents and Settings\Учитель\Рабочий стол\орнаменти\Урок10рис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AF5"/>
                </a:clrFrom>
                <a:clrTo>
                  <a:srgbClr val="F8FA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357562"/>
              <a:ext cx="1785918" cy="3500438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  <p:sp>
        <p:nvSpPr>
          <p:cNvPr id="9" name="Содержимое 2"/>
          <p:cNvSpPr txBox="1">
            <a:spLocks/>
          </p:cNvSpPr>
          <p:nvPr/>
        </p:nvSpPr>
        <p:spPr>
          <a:xfrm>
            <a:off x="1857356" y="1643050"/>
            <a:ext cx="6829444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Робота групи “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Пошуковці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I:\картинки\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714620"/>
            <a:ext cx="2500330" cy="2867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I:\картинки\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286256"/>
            <a:ext cx="2102060" cy="1885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уроку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857356" y="1600200"/>
            <a:ext cx="6829444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dirty="0" smtClean="0"/>
              <a:t>	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Світова велич українського поета. Огляд вивченої поетичної спадщини Т.Шевченка і його малярського доробку, міркувань із "Щоденника". Визначні діячі світової культури про Т.Шевченка. Його вплив на літератури інших народів. Кобзар та історичний по­ступ України. Вшанування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яті поета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0" y="0"/>
            <a:ext cx="1785918" cy="6858000"/>
            <a:chOff x="0" y="0"/>
            <a:chExt cx="1785918" cy="6858000"/>
          </a:xfrm>
        </p:grpSpPr>
        <p:pic>
          <p:nvPicPr>
            <p:cNvPr id="8" name="Picture 3" descr="C:\Documents and Settings\Учитель\Рабочий стол\орнаменти\Урок10рис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AF5"/>
                </a:clrFrom>
                <a:clrTo>
                  <a:srgbClr val="F8FA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785918" cy="3500438"/>
            </a:xfrm>
            <a:prstGeom prst="rect">
              <a:avLst/>
            </a:prstGeom>
            <a:noFill/>
            <a:effectLst>
              <a:softEdge rad="31750"/>
            </a:effectLst>
          </p:spPr>
        </p:pic>
        <p:pic>
          <p:nvPicPr>
            <p:cNvPr id="9" name="Picture 3" descr="C:\Documents and Settings\Учитель\Рабочий стол\орнаменти\Урок10рис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AF5"/>
                </a:clrFrom>
                <a:clrTo>
                  <a:srgbClr val="F8FA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357562"/>
              <a:ext cx="1785918" cy="3500438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r>
              <a:rPr lang="uk-UA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Шевченка в нашому краї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0"/>
            <a:ext cx="1785918" cy="6858000"/>
            <a:chOff x="0" y="0"/>
            <a:chExt cx="1785918" cy="6858000"/>
          </a:xfrm>
        </p:grpSpPr>
        <p:pic>
          <p:nvPicPr>
            <p:cNvPr id="5" name="Picture 3" descr="C:\Documents and Settings\Учитель\Рабочий стол\орнаменти\Урок10рис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AF5"/>
                </a:clrFrom>
                <a:clrTo>
                  <a:srgbClr val="F8FA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785918" cy="3500438"/>
            </a:xfrm>
            <a:prstGeom prst="rect">
              <a:avLst/>
            </a:prstGeom>
            <a:noFill/>
            <a:effectLst>
              <a:softEdge rad="31750"/>
            </a:effectLst>
          </p:spPr>
        </p:pic>
        <p:pic>
          <p:nvPicPr>
            <p:cNvPr id="6" name="Picture 3" descr="C:\Documents and Settings\Учитель\Рабочий стол\орнаменти\Урок10рис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AF5"/>
                </a:clrFrom>
                <a:clrTo>
                  <a:srgbClr val="F8FA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357562"/>
              <a:ext cx="1785918" cy="3500438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  <p:sp>
        <p:nvSpPr>
          <p:cNvPr id="9" name="Содержимое 2"/>
          <p:cNvSpPr txBox="1">
            <a:spLocks/>
          </p:cNvSpPr>
          <p:nvPr/>
        </p:nvSpPr>
        <p:spPr>
          <a:xfrm>
            <a:off x="1857356" y="1643050"/>
            <a:ext cx="6829444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Робота групи 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Краєзнавці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”</a:t>
            </a: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258811"/>
            <a:ext cx="1571636" cy="154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Малюнок3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2714620"/>
            <a:ext cx="3456900" cy="3007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1785918" cy="6858000"/>
            <a:chOff x="0" y="0"/>
            <a:chExt cx="1785918" cy="6858000"/>
          </a:xfrm>
        </p:grpSpPr>
        <p:pic>
          <p:nvPicPr>
            <p:cNvPr id="5" name="Picture 3" descr="C:\Documents and Settings\Учитель\Рабочий стол\орнаменти\Урок10рис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AF5"/>
                </a:clrFrom>
                <a:clrTo>
                  <a:srgbClr val="F8FA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785918" cy="3500438"/>
            </a:xfrm>
            <a:prstGeom prst="rect">
              <a:avLst/>
            </a:prstGeom>
            <a:noFill/>
            <a:effectLst>
              <a:softEdge rad="31750"/>
            </a:effectLst>
          </p:spPr>
        </p:pic>
        <p:pic>
          <p:nvPicPr>
            <p:cNvPr id="6" name="Picture 3" descr="C:\Documents and Settings\Учитель\Рабочий стол\орнаменти\Урок10рис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AF5"/>
                </a:clrFrom>
                <a:clrTo>
                  <a:srgbClr val="F8FA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357562"/>
              <a:ext cx="1785918" cy="3500438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785918" y="0"/>
            <a:ext cx="6643734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РЕФЛЕКСІЙНА АНКЕТА</a:t>
            </a: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1.Чи сподобалось тобі працювати над проектом? 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2.Якщо сподобалось, спробуй визначити, чим саме. Для цього в наведеному переліку познач фактори, які обумовили твоє позитивне ставлення: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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Було цікаво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Ми вчились самостійно здобувати знання, застосовувати їх і робити умовиводи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Ми удосконалювали вміння проектувати, планувати роботу і ставити конкретні цілі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Розвивались навички колективної роботи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Ми розвивали навички різних типів мислення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Розвивали вміння </a:t>
            </a:r>
            <a:r>
              <a:rPr kumimoji="0" lang="uk-UA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вичленовувати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 головне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Легко засвоювався навчальний матеріал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Тема уроку була відома наперед і ми мали змогу належно підготуватись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Вивчався матеріал, який необхідно знати для ЗНО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Ми мали можливість почути багато різних думок та аргументів і встановили більш об’єктивну відповідь на проблемне запитання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Інше ( напишіть)_______________________________________________  ___________________________________________________________________ ___________________________________________________________________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3. Які форми роботи на уроці тобі найбільше сподобались чи не сподобались ( познач + 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Робота в групах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Складання тез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Перегляд презентацій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Незакінчене речення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4.Чи дізнався ти на уроці про Т.Г.Шевченка щось нове? 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______________________________________________________________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5.Де ти зможеш використати здобуті знання? 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______________________________________________________________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Домашнє завдання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600200"/>
            <a:ext cx="6972320" cy="468632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	Підготуватися до уроку виразного читання творів Т. Шевченка.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uk-UA" dirty="0" smtClean="0"/>
              <a:t>		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«Репортерам»: </a:t>
            </a:r>
            <a:r>
              <a:rPr lang="uk-UA" dirty="0" smtClean="0"/>
              <a:t>систематизувати матеріал уроку і підготувати статтю для публікації у шкільній літературній газеті.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785918" cy="6858000"/>
            <a:chOff x="0" y="0"/>
            <a:chExt cx="1785918" cy="6858000"/>
          </a:xfrm>
        </p:grpSpPr>
        <p:pic>
          <p:nvPicPr>
            <p:cNvPr id="5" name="Picture 3" descr="C:\Documents and Settings\Учитель\Рабочий стол\орнаменти\Урок10рис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AF5"/>
                </a:clrFrom>
                <a:clrTo>
                  <a:srgbClr val="F8FA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785918" cy="3500438"/>
            </a:xfrm>
            <a:prstGeom prst="rect">
              <a:avLst/>
            </a:prstGeom>
            <a:noFill/>
            <a:effectLst>
              <a:softEdge rad="31750"/>
            </a:effectLst>
          </p:spPr>
        </p:pic>
        <p:pic>
          <p:nvPicPr>
            <p:cNvPr id="6" name="Picture 3" descr="C:\Documents and Settings\Учитель\Рабочий стол\орнаменти\Урок10рис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AF5"/>
                </a:clrFrom>
                <a:clrTo>
                  <a:srgbClr val="F8FA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357562"/>
              <a:ext cx="1785918" cy="3500438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28794" y="5000636"/>
            <a:ext cx="7000892" cy="157161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714356"/>
            <a:ext cx="4043362" cy="584043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		Тарас Шевченко – «духовний батько» українців, основоположник нової української літератури. </a:t>
            </a:r>
          </a:p>
          <a:p>
            <a:pPr>
              <a:buNone/>
            </a:pPr>
            <a:r>
              <a:rPr lang="uk-UA" dirty="0" smtClean="0"/>
              <a:t>		Це </a:t>
            </a:r>
            <a:r>
              <a:rPr lang="uk-UA" dirty="0" err="1" smtClean="0"/>
              <a:t>ім</a:t>
            </a:r>
            <a:r>
              <a:rPr lang="ru-RU" dirty="0" smtClean="0"/>
              <a:t>’</a:t>
            </a:r>
            <a:r>
              <a:rPr lang="uk-UA" dirty="0" smtClean="0"/>
              <a:t>я стало «візитною карткою» України. </a:t>
            </a:r>
          </a:p>
          <a:p>
            <a:pPr>
              <a:buNone/>
            </a:pPr>
            <a:r>
              <a:rPr lang="uk-UA" dirty="0" smtClean="0"/>
              <a:t>		Письменник для нашої Батьківщини – безсмертний месія, а його «Кобзар» – літературна «Біблія».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785918" cy="6858000"/>
            <a:chOff x="0" y="0"/>
            <a:chExt cx="1785918" cy="6858000"/>
          </a:xfrm>
        </p:grpSpPr>
        <p:pic>
          <p:nvPicPr>
            <p:cNvPr id="5" name="Picture 3" descr="C:\Documents and Settings\Учитель\Рабочий стол\орнаменти\Урок10рис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AF5"/>
                </a:clrFrom>
                <a:clrTo>
                  <a:srgbClr val="F8FA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785918" cy="3500438"/>
            </a:xfrm>
            <a:prstGeom prst="rect">
              <a:avLst/>
            </a:prstGeom>
            <a:noFill/>
            <a:effectLst>
              <a:softEdge rad="31750"/>
            </a:effectLst>
          </p:spPr>
        </p:pic>
        <p:pic>
          <p:nvPicPr>
            <p:cNvPr id="6" name="Picture 3" descr="C:\Documents and Settings\Учитель\Рабочий стол\орнаменти\Урок10рис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AF5"/>
                </a:clrFrom>
                <a:clrTo>
                  <a:srgbClr val="F8FA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357562"/>
              <a:ext cx="1785918" cy="3500438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500042"/>
            <a:ext cx="27051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8" name="Горизонтальный свиток 7"/>
          <p:cNvSpPr/>
          <p:nvPr/>
        </p:nvSpPr>
        <p:spPr>
          <a:xfrm>
            <a:off x="1928794" y="4572008"/>
            <a:ext cx="2786082" cy="1785950"/>
          </a:xfrm>
          <a:prstGeom prst="horizont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Тарас Григорович Шевченко</a:t>
            </a:r>
          </a:p>
          <a:p>
            <a:pPr algn="ctr"/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1814-1861</a:t>
            </a:r>
            <a:endParaRPr lang="ru-RU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«Тарас Шевченко – постать багатогранна»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600200"/>
            <a:ext cx="6972320" cy="4525963"/>
          </a:xfrm>
        </p:spPr>
        <p:txBody>
          <a:bodyPr/>
          <a:lstStyle/>
          <a:p>
            <a:pPr algn="just">
              <a:buNone/>
            </a:pPr>
            <a:r>
              <a:rPr lang="uk-UA" dirty="0" smtClean="0"/>
              <a:t>		</a:t>
            </a:r>
            <a:r>
              <a:rPr lang="uk-UA" sz="2400" dirty="0" smtClean="0"/>
              <a:t>Портрет</a:t>
            </a:r>
            <a:r>
              <a:rPr lang="uk-UA" sz="2400" b="1" dirty="0" smtClean="0"/>
              <a:t> </a:t>
            </a:r>
            <a:r>
              <a:rPr lang="uk-UA" sz="2400" dirty="0" smtClean="0"/>
              <a:t>Шевченка змалку впізнає кожна українська дитина. Українці звикли до його повсякденної присутності у своєму житті як до близької людини. Вірші та пісні поета з дитинства входять у нашу свідомість, а сторінки його життя вражають трагізмом, величчю, </a:t>
            </a:r>
            <a:r>
              <a:rPr lang="uk-UA" sz="2400" dirty="0" err="1" smtClean="0"/>
              <a:t>правдоборством</a:t>
            </a:r>
            <a:r>
              <a:rPr lang="uk-UA" sz="2400" dirty="0" smtClean="0"/>
              <a:t> і жертовністю.</a:t>
            </a:r>
          </a:p>
          <a:p>
            <a:pPr algn="just">
              <a:buNone/>
            </a:pPr>
            <a:r>
              <a:rPr lang="uk-UA" sz="2400" dirty="0" smtClean="0"/>
              <a:t>		«Тарас Шевченко – постать багатогранна», - написав про поета С.Васильченко. Чи справді це так?  Спробуємо переконатися в цьому на сьогоднішньому уроці.</a:t>
            </a:r>
            <a:endParaRPr lang="ru-RU"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785918" cy="6858000"/>
            <a:chOff x="0" y="0"/>
            <a:chExt cx="1785918" cy="6858000"/>
          </a:xfrm>
        </p:grpSpPr>
        <p:pic>
          <p:nvPicPr>
            <p:cNvPr id="5" name="Picture 3" descr="C:\Documents and Settings\Учитель\Рабочий стол\орнаменти\Урок10рис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AF5"/>
                </a:clrFrom>
                <a:clrTo>
                  <a:srgbClr val="F8FA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785918" cy="3500438"/>
            </a:xfrm>
            <a:prstGeom prst="rect">
              <a:avLst/>
            </a:prstGeom>
            <a:noFill/>
            <a:effectLst>
              <a:softEdge rad="31750"/>
            </a:effectLst>
          </p:spPr>
        </p:pic>
        <p:pic>
          <p:nvPicPr>
            <p:cNvPr id="6" name="Picture 3" descr="C:\Documents and Settings\Учитель\Рабочий стол\орнаменти\Урок10рис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AF5"/>
                </a:clrFrom>
                <a:clrTo>
                  <a:srgbClr val="F8FA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357562"/>
              <a:ext cx="1785918" cy="3500438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Продовжіть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речення: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600201"/>
            <a:ext cx="6900882" cy="161448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uk-UA" dirty="0" smtClean="0"/>
          </a:p>
          <a:p>
            <a:pPr algn="ctr">
              <a:buNone/>
            </a:pPr>
            <a:r>
              <a:rPr lang="uk-UA" dirty="0" smtClean="0"/>
              <a:t> </a:t>
            </a:r>
            <a:r>
              <a:rPr lang="uk-UA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«Сьогодні я вірю в те, що …»</a:t>
            </a:r>
            <a:endParaRPr lang="ru-RU" sz="54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endParaRPr lang="ru-RU" sz="5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785918" cy="6858000"/>
            <a:chOff x="0" y="0"/>
            <a:chExt cx="1785918" cy="6858000"/>
          </a:xfrm>
        </p:grpSpPr>
        <p:pic>
          <p:nvPicPr>
            <p:cNvPr id="5" name="Picture 3" descr="C:\Documents and Settings\Учитель\Рабочий стол\орнаменти\Урок10рис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AF5"/>
                </a:clrFrom>
                <a:clrTo>
                  <a:srgbClr val="F8FA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785918" cy="3500438"/>
            </a:xfrm>
            <a:prstGeom prst="rect">
              <a:avLst/>
            </a:prstGeom>
            <a:noFill/>
            <a:effectLst>
              <a:softEdge rad="31750"/>
            </a:effectLst>
          </p:spPr>
        </p:pic>
        <p:pic>
          <p:nvPicPr>
            <p:cNvPr id="6" name="Picture 3" descr="C:\Documents and Settings\Учитель\Рабочий стол\орнаменти\Урок10рис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AF5"/>
                </a:clrFrom>
                <a:clrTo>
                  <a:srgbClr val="F8FA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357562"/>
              <a:ext cx="1785918" cy="3500438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368412"/>
          </a:xfrm>
        </p:spPr>
        <p:txBody>
          <a:bodyPr>
            <a:noAutofit/>
          </a:bodyPr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 творчості Т.Шевченка в історії української драматургії і прози.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2000240"/>
            <a:ext cx="6900882" cy="4554551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Виразник</a:t>
            </a:r>
            <a:r>
              <a:rPr lang="ru-RU" dirty="0" smtClean="0"/>
              <a:t> дум </a:t>
            </a:r>
            <a:r>
              <a:rPr lang="ru-RU" dirty="0" err="1" smtClean="0"/>
              <a:t>українського</a:t>
            </a:r>
            <a:r>
              <a:rPr lang="ru-RU" dirty="0" smtClean="0"/>
              <a:t> народу, </a:t>
            </a:r>
            <a:r>
              <a:rPr lang="ru-RU" dirty="0" err="1" smtClean="0"/>
              <a:t>співець</a:t>
            </a:r>
            <a:r>
              <a:rPr lang="ru-RU" dirty="0" smtClean="0"/>
              <a:t>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свободи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основоположник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вніс</a:t>
            </a:r>
            <a:r>
              <a:rPr lang="ru-RU" dirty="0" smtClean="0"/>
              <a:t> у </a:t>
            </a:r>
            <a:r>
              <a:rPr lang="ru-RU" dirty="0" err="1" smtClean="0"/>
              <a:t>літературу</a:t>
            </a:r>
            <a:r>
              <a:rPr lang="ru-RU" dirty="0" smtClean="0"/>
              <a:t> </a:t>
            </a:r>
            <a:r>
              <a:rPr lang="ru-RU" dirty="0" err="1" smtClean="0"/>
              <a:t>незнане</a:t>
            </a:r>
            <a:r>
              <a:rPr lang="ru-RU" dirty="0" smtClean="0"/>
              <a:t> </a:t>
            </a:r>
            <a:r>
              <a:rPr lang="ru-RU" dirty="0" err="1" smtClean="0"/>
              <a:t>багатство</a:t>
            </a:r>
            <a:r>
              <a:rPr lang="ru-RU" dirty="0" smtClean="0"/>
              <a:t> тем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жанрів</a:t>
            </a:r>
            <a:r>
              <a:rPr lang="ru-RU" dirty="0" smtClean="0"/>
              <a:t>, прилучив </a:t>
            </a:r>
            <a:r>
              <a:rPr lang="ru-RU" dirty="0" err="1" smtClean="0"/>
              <a:t>її</a:t>
            </a:r>
            <a:r>
              <a:rPr lang="ru-RU" dirty="0" smtClean="0"/>
              <a:t> до </a:t>
            </a:r>
            <a:r>
              <a:rPr lang="ru-RU" dirty="0" err="1" smtClean="0"/>
              <a:t>кращих</a:t>
            </a:r>
            <a:r>
              <a:rPr lang="ru-RU" dirty="0" smtClean="0"/>
              <a:t> </a:t>
            </a:r>
            <a:r>
              <a:rPr lang="ru-RU" dirty="0" err="1" smtClean="0"/>
              <a:t>досягнень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розвинув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утвердив </a:t>
            </a:r>
            <a:r>
              <a:rPr lang="ru-RU" dirty="0" err="1" smtClean="0"/>
              <a:t>певний</a:t>
            </a:r>
            <a:r>
              <a:rPr lang="ru-RU" dirty="0" smtClean="0"/>
              <a:t> склад словника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граматичний</a:t>
            </a:r>
            <a:r>
              <a:rPr lang="ru-RU" dirty="0" smtClean="0"/>
              <a:t> лад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0" y="0"/>
            <a:ext cx="1785918" cy="6858000"/>
            <a:chOff x="0" y="0"/>
            <a:chExt cx="1785918" cy="6858000"/>
          </a:xfrm>
        </p:grpSpPr>
        <p:pic>
          <p:nvPicPr>
            <p:cNvPr id="8" name="Picture 3" descr="C:\Documents and Settings\Учитель\Рабочий стол\орнаменти\Урок10рис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AF5"/>
                </a:clrFrom>
                <a:clrTo>
                  <a:srgbClr val="F8FA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785918" cy="3500438"/>
            </a:xfrm>
            <a:prstGeom prst="rect">
              <a:avLst/>
            </a:prstGeom>
            <a:noFill/>
            <a:effectLst>
              <a:softEdge rad="31750"/>
            </a:effectLst>
          </p:spPr>
        </p:pic>
        <p:pic>
          <p:nvPicPr>
            <p:cNvPr id="9" name="Picture 3" descr="C:\Documents and Settings\Учитель\Рабочий стол\орнаменти\Урок10рис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AF5"/>
                </a:clrFrom>
                <a:clrTo>
                  <a:srgbClr val="F8FA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357562"/>
              <a:ext cx="1785918" cy="3500438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Вікторина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600200"/>
            <a:ext cx="6900882" cy="4525963"/>
          </a:xfrm>
        </p:spPr>
        <p:txBody>
          <a:bodyPr/>
          <a:lstStyle/>
          <a:p>
            <a:pPr>
              <a:buNone/>
            </a:pPr>
            <a:r>
              <a:rPr lang="uk-UA" b="1" i="1" dirty="0" smtClean="0"/>
              <a:t>		У який період написано твори?</a:t>
            </a:r>
          </a:p>
          <a:p>
            <a:pPr>
              <a:buNone/>
            </a:pPr>
            <a:endParaRPr lang="ru-RU" dirty="0" smtClean="0"/>
          </a:p>
          <a:p>
            <a:pPr lvl="0"/>
            <a:r>
              <a:rPr lang="uk-UA" i="1" dirty="0" smtClean="0"/>
              <a:t>«Доля»</a:t>
            </a:r>
            <a:endParaRPr lang="ru-RU" dirty="0" smtClean="0"/>
          </a:p>
          <a:p>
            <a:pPr lvl="0"/>
            <a:r>
              <a:rPr lang="uk-UA" i="1" dirty="0" smtClean="0"/>
              <a:t>«Гайдамаки»</a:t>
            </a:r>
            <a:endParaRPr lang="ru-RU" dirty="0" smtClean="0"/>
          </a:p>
          <a:p>
            <a:pPr lvl="0"/>
            <a:r>
              <a:rPr lang="uk-UA" i="1" dirty="0" smtClean="0"/>
              <a:t>«Сон» («У всякого своя доля…»)</a:t>
            </a:r>
            <a:endParaRPr lang="ru-RU" dirty="0" smtClean="0"/>
          </a:p>
          <a:p>
            <a:pPr lvl="0"/>
            <a:r>
              <a:rPr lang="uk-UA" i="1" dirty="0" smtClean="0"/>
              <a:t>«Садок вишневий коло хати…»</a:t>
            </a:r>
            <a:endParaRPr lang="ru-RU" dirty="0" smtClean="0"/>
          </a:p>
          <a:p>
            <a:pPr lvl="0"/>
            <a:r>
              <a:rPr lang="uk-UA" i="1" dirty="0" smtClean="0"/>
              <a:t>«Мені тринадцятий минало…»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785918" cy="6858000"/>
            <a:chOff x="0" y="0"/>
            <a:chExt cx="1785918" cy="6858000"/>
          </a:xfrm>
        </p:grpSpPr>
        <p:pic>
          <p:nvPicPr>
            <p:cNvPr id="5" name="Picture 3" descr="C:\Documents and Settings\Учитель\Рабочий стол\орнаменти\Урок10рис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AF5"/>
                </a:clrFrom>
                <a:clrTo>
                  <a:srgbClr val="F8FA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785918" cy="3500438"/>
            </a:xfrm>
            <a:prstGeom prst="rect">
              <a:avLst/>
            </a:prstGeom>
            <a:noFill/>
            <a:effectLst>
              <a:softEdge rad="31750"/>
            </a:effectLst>
          </p:spPr>
        </p:pic>
        <p:pic>
          <p:nvPicPr>
            <p:cNvPr id="6" name="Picture 3" descr="C:\Documents and Settings\Учитель\Рабочий стол\орнаменти\Урок10рис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AF5"/>
                </a:clrFrom>
                <a:clrTo>
                  <a:srgbClr val="F8FA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357562"/>
              <a:ext cx="1785918" cy="3500438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/>
          <a:lstStyle/>
          <a:p>
            <a:r>
              <a:rPr lang="uk-UA" dirty="0" smtClean="0"/>
              <a:t>Вікторина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428736"/>
            <a:ext cx="6900882" cy="50006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b="1" i="1" dirty="0" smtClean="0"/>
              <a:t>Визначте твір Кобзаря за його темою та ідеєю</a:t>
            </a:r>
            <a:endParaRPr lang="uk-UA" sz="1000" b="1" i="1" dirty="0" smtClean="0"/>
          </a:p>
          <a:p>
            <a:pPr>
              <a:buNone/>
            </a:pPr>
            <a:endParaRPr lang="ru-RU" dirty="0" smtClean="0"/>
          </a:p>
          <a:p>
            <a:pPr lvl="0"/>
            <a:r>
              <a:rPr lang="uk-UA" i="1" dirty="0" smtClean="0"/>
              <a:t>Заклик до національної згоди та братання всіх українців</a:t>
            </a:r>
            <a:endParaRPr lang="ru-RU" dirty="0" smtClean="0"/>
          </a:p>
          <a:p>
            <a:pPr lvl="0"/>
            <a:r>
              <a:rPr lang="uk-UA" i="1" dirty="0" smtClean="0"/>
              <a:t>Викриття колонізаторської політики  імперської Росії</a:t>
            </a:r>
            <a:endParaRPr lang="ru-RU" dirty="0" smtClean="0"/>
          </a:p>
          <a:p>
            <a:pPr lvl="0"/>
            <a:r>
              <a:rPr lang="uk-UA" i="1" dirty="0" smtClean="0"/>
              <a:t>Сатиричне зображення царя і його прибічників</a:t>
            </a:r>
            <a:endParaRPr lang="ru-RU" dirty="0" smtClean="0"/>
          </a:p>
          <a:p>
            <a:pPr lvl="0"/>
            <a:r>
              <a:rPr lang="uk-UA" i="1" dirty="0" smtClean="0"/>
              <a:t>Зображення героїчної боротьби українського народу проти польської шляхти</a:t>
            </a:r>
            <a:endParaRPr lang="ru-RU" dirty="0" smtClean="0"/>
          </a:p>
          <a:p>
            <a:pPr lvl="0"/>
            <a:r>
              <a:rPr lang="uk-UA" i="1" dirty="0" smtClean="0"/>
              <a:t>Художня оцінка діяльності Б.Хмельницького, зокрема його ролі  в підписанні переяславських угод</a:t>
            </a:r>
            <a:endParaRPr lang="ru-RU" dirty="0" smtClean="0"/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785918" cy="6858000"/>
            <a:chOff x="0" y="0"/>
            <a:chExt cx="1785918" cy="6858000"/>
          </a:xfrm>
        </p:grpSpPr>
        <p:pic>
          <p:nvPicPr>
            <p:cNvPr id="5" name="Picture 3" descr="C:\Documents and Settings\Учитель\Рабочий стол\орнаменти\Урок10рис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AF5"/>
                </a:clrFrom>
                <a:clrTo>
                  <a:srgbClr val="F8FA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785918" cy="3500438"/>
            </a:xfrm>
            <a:prstGeom prst="rect">
              <a:avLst/>
            </a:prstGeom>
            <a:noFill/>
            <a:effectLst>
              <a:softEdge rad="31750"/>
            </a:effectLst>
          </p:spPr>
        </p:pic>
        <p:pic>
          <p:nvPicPr>
            <p:cNvPr id="6" name="Picture 3" descr="C:\Documents and Settings\Учитель\Рабочий стол\орнаменти\Урок10рис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AF5"/>
                </a:clrFrom>
                <a:clrTo>
                  <a:srgbClr val="F8FA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357562"/>
              <a:ext cx="1785918" cy="3500438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/>
          <a:lstStyle/>
          <a:p>
            <a:r>
              <a:rPr lang="uk-UA" b="1" i="1" dirty="0" smtClean="0"/>
              <a:t>Із яких творів рядки?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600201"/>
            <a:ext cx="6900882" cy="3043246"/>
          </a:xfrm>
        </p:spPr>
        <p:txBody>
          <a:bodyPr/>
          <a:lstStyle/>
          <a:p>
            <a:pPr>
              <a:buNone/>
            </a:pPr>
            <a:r>
              <a:rPr lang="uk-UA" b="1" i="1" dirty="0" smtClean="0"/>
              <a:t>			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 А </a:t>
            </a:r>
            <a:r>
              <a:rPr lang="uk-UA" i="1" dirty="0" err="1" smtClean="0"/>
              <a:t>тюрм</a:t>
            </a:r>
            <a:r>
              <a:rPr lang="uk-UA" i="1" dirty="0" smtClean="0"/>
              <a:t>? А люду? Що й лічить!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Од молдаванина до фіна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На всіх язиках все мовчить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Бо благоденствує!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785918" cy="6858000"/>
            <a:chOff x="0" y="0"/>
            <a:chExt cx="1785918" cy="6858000"/>
          </a:xfrm>
        </p:grpSpPr>
        <p:pic>
          <p:nvPicPr>
            <p:cNvPr id="5" name="Picture 3" descr="C:\Documents and Settings\Учитель\Рабочий стол\орнаменти\Урок10рис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AF5"/>
                </a:clrFrom>
                <a:clrTo>
                  <a:srgbClr val="F8FA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785918" cy="3500438"/>
            </a:xfrm>
            <a:prstGeom prst="rect">
              <a:avLst/>
            </a:prstGeom>
            <a:noFill/>
            <a:effectLst>
              <a:softEdge rad="31750"/>
            </a:effectLst>
          </p:spPr>
        </p:pic>
        <p:pic>
          <p:nvPicPr>
            <p:cNvPr id="6" name="Picture 3" descr="C:\Documents and Settings\Учитель\Рабочий стол\орнаменти\Урок10рис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AF5"/>
                </a:clrFrom>
                <a:clrTo>
                  <a:srgbClr val="F8FA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357562"/>
              <a:ext cx="1785918" cy="3500438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  <p:sp>
        <p:nvSpPr>
          <p:cNvPr id="8" name="Скругленный прямоугольник 7"/>
          <p:cNvSpPr/>
          <p:nvPr/>
        </p:nvSpPr>
        <p:spPr>
          <a:xfrm>
            <a:off x="2143108" y="4786322"/>
            <a:ext cx="5857916" cy="121444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“Кавказ”</a:t>
            </a:r>
            <a:endParaRPr lang="ru-RU" sz="66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a13a1cea625e35eb595b22bd03d01ed654e59"/>
</p:tagLst>
</file>

<file path=ppt/theme/theme1.xml><?xml version="1.0" encoding="utf-8"?>
<a:theme xmlns:a="http://schemas.openxmlformats.org/drawingml/2006/main" name="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</Template>
  <TotalTime>104</TotalTime>
  <Words>466</Words>
  <Application>Microsoft Office PowerPoint</Application>
  <PresentationFormat>Экран (4:3)</PresentationFormat>
  <Paragraphs>118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2</vt:lpstr>
      <vt:lpstr>Українська література 9 клас</vt:lpstr>
      <vt:lpstr>Тема уроку</vt:lpstr>
      <vt:lpstr>Слайд 3</vt:lpstr>
      <vt:lpstr>«Тарас Шевченко – постать багатогранна»</vt:lpstr>
      <vt:lpstr> Продовжіть речення:</vt:lpstr>
      <vt:lpstr>Значення творчості Т.Шевченка в історії української драматургії і прози. </vt:lpstr>
      <vt:lpstr>Вікторина</vt:lpstr>
      <vt:lpstr>Вікторина</vt:lpstr>
      <vt:lpstr>Із яких творів рядки?</vt:lpstr>
      <vt:lpstr>Із яких творів рядки?</vt:lpstr>
      <vt:lpstr>Із яких творів рядки?</vt:lpstr>
      <vt:lpstr>Із яких творів рядки?</vt:lpstr>
      <vt:lpstr>Із яких творів рядки?</vt:lpstr>
      <vt:lpstr>«Щоденник» – важливе свідчення суспільно-політичних, ідейно-естетичних поглядів поета</vt:lpstr>
      <vt:lpstr>Т.Шевченко - художник</vt:lpstr>
      <vt:lpstr>Визначні діячі української та світової культури про Кобзаря.</vt:lpstr>
      <vt:lpstr>Вшанування пам'яті поета в Україні і світі</vt:lpstr>
      <vt:lpstr>Образ Т.Шевченка в літературі</vt:lpstr>
      <vt:lpstr>Мій Т.Шевченко</vt:lpstr>
      <vt:lpstr> Ім’я Шевченка в нашому краї</vt:lpstr>
      <vt:lpstr>Слайд 21</vt:lpstr>
      <vt:lpstr>Домашнє завдання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Андрей</dc:creator>
  <cp:lastModifiedBy>Admin</cp:lastModifiedBy>
  <cp:revision>37</cp:revision>
  <dcterms:created xsi:type="dcterms:W3CDTF">2013-12-23T18:03:27Z</dcterms:created>
  <dcterms:modified xsi:type="dcterms:W3CDTF">2013-12-26T19:36:49Z</dcterms:modified>
</cp:coreProperties>
</file>